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94" r:id="rId4"/>
    <p:sldId id="258" r:id="rId5"/>
    <p:sldId id="268" r:id="rId6"/>
    <p:sldId id="281" r:id="rId7"/>
    <p:sldId id="260" r:id="rId8"/>
    <p:sldId id="269" r:id="rId9"/>
    <p:sldId id="261" r:id="rId10"/>
    <p:sldId id="262" r:id="rId11"/>
    <p:sldId id="296" r:id="rId12"/>
    <p:sldId id="270" r:id="rId13"/>
    <p:sldId id="293" r:id="rId14"/>
    <p:sldId id="271" r:id="rId15"/>
    <p:sldId id="272" r:id="rId16"/>
    <p:sldId id="263" r:id="rId17"/>
    <p:sldId id="292" r:id="rId18"/>
    <p:sldId id="273" r:id="rId19"/>
    <p:sldId id="264" r:id="rId20"/>
    <p:sldId id="274" r:id="rId21"/>
    <p:sldId id="275" r:id="rId22"/>
    <p:sldId id="276" r:id="rId23"/>
    <p:sldId id="277" r:id="rId24"/>
    <p:sldId id="265" r:id="rId25"/>
    <p:sldId id="280" r:id="rId26"/>
    <p:sldId id="291" r:id="rId27"/>
    <p:sldId id="266" r:id="rId28"/>
    <p:sldId id="278" r:id="rId29"/>
    <p:sldId id="27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A8"/>
    <a:srgbClr val="3333CC"/>
    <a:srgbClr val="00008E"/>
    <a:srgbClr val="000068"/>
    <a:srgbClr val="000058"/>
    <a:srgbClr val="000066"/>
    <a:srgbClr val="1E1E78"/>
    <a:srgbClr val="003366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207" autoAdjust="0"/>
    <p:restoredTop sz="94570" autoAdjust="0"/>
  </p:normalViewPr>
  <p:slideViewPr>
    <p:cSldViewPr>
      <p:cViewPr varScale="1">
        <p:scale>
          <a:sx n="103" d="100"/>
          <a:sy n="103" d="100"/>
        </p:scale>
        <p:origin x="-2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813E38-FF5A-4305-BA73-0700A8C67A1B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1362E-FFAB-4F29-A93C-D1073A13D6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151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1362E-FFAB-4F29-A93C-D1073A13D69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256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1362E-FFAB-4F29-A93C-D1073A13D69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7193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1362E-FFAB-4F29-A93C-D1073A13D69C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8110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8726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791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6460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4468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5152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49403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216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042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435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3491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835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C0306-3E34-4A50-91CA-48A3B018DD52}" type="datetimeFigureOut">
              <a:rPr lang="ru-RU" smtClean="0"/>
              <a:pPr/>
              <a:t>02.03.2017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8E934-CA2E-4744-9777-431B87A990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3678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VI_%D0%B2%D0%B5%D0%BA" TargetMode="External"/><Relationship Id="rId7" Type="http://schemas.openxmlformats.org/officeDocument/2006/relationships/hyperlink" Target="https://ru.wikipedia.org/wiki/%D0%9F%D0%BE%D1%81%D0%BE%D0%BB%D1%8C%D1%81%D0%BA%D0%B8%D0%B9_%D0%BF%D1%80%D0%B8%D0%BA%D0%B0%D0%B7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570_%D0%B3%D0%BE%D0%B4" TargetMode="External"/><Relationship Id="rId5" Type="http://schemas.openxmlformats.org/officeDocument/2006/relationships/hyperlink" Target="https://ru.wikipedia.org/wiki/1549" TargetMode="External"/><Relationship Id="rId4" Type="http://schemas.openxmlformats.org/officeDocument/2006/relationships/hyperlink" Target="https://ru.wikipedia.org/wiki/%D0%94%D1%8C%D1%8F%D0%B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71248" y="1052736"/>
            <a:ext cx="7906776" cy="143725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71248" y="1196752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A8"/>
                </a:solidFill>
              </a:rPr>
              <a:t>Становление и развитие дипломатической службы России в XVI - XVII веках</a:t>
            </a:r>
            <a:endParaRPr lang="ru-RU" sz="3200" b="1" dirty="0">
              <a:solidFill>
                <a:srgbClr val="0000A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3573016"/>
            <a:ext cx="5040560" cy="24622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00008E"/>
                </a:solidFill>
              </a:rPr>
              <a:t>Работу выполнил:</a:t>
            </a:r>
          </a:p>
          <a:p>
            <a:r>
              <a:rPr lang="ru-RU" sz="2200" dirty="0"/>
              <a:t>у</a:t>
            </a:r>
            <a:r>
              <a:rPr lang="ru-RU" sz="2200" dirty="0" smtClean="0"/>
              <a:t>ченик 7Б класса ГБОУ школа № 163</a:t>
            </a:r>
          </a:p>
          <a:p>
            <a:r>
              <a:rPr lang="ru-RU" sz="2200" dirty="0" smtClean="0"/>
              <a:t>Ширкин Даниил</a:t>
            </a:r>
          </a:p>
          <a:p>
            <a:endParaRPr lang="en-US" sz="2200" dirty="0" smtClean="0"/>
          </a:p>
          <a:p>
            <a:r>
              <a:rPr lang="ru-RU" sz="2200" b="1" dirty="0" smtClean="0">
                <a:solidFill>
                  <a:srgbClr val="00008E"/>
                </a:solidFill>
              </a:rPr>
              <a:t>Руководитель проекта:</a:t>
            </a:r>
          </a:p>
          <a:p>
            <a:r>
              <a:rPr lang="ru-RU" sz="2200" dirty="0"/>
              <a:t>у</a:t>
            </a:r>
            <a:r>
              <a:rPr lang="ru-RU" sz="2200" dirty="0" smtClean="0"/>
              <a:t>читель истории и обществознания</a:t>
            </a:r>
          </a:p>
          <a:p>
            <a:r>
              <a:rPr lang="ru-RU" sz="2200" dirty="0"/>
              <a:t>М</a:t>
            </a:r>
            <a:r>
              <a:rPr lang="ru-RU" sz="2200" dirty="0" smtClean="0"/>
              <a:t>ахомето </a:t>
            </a:r>
            <a:r>
              <a:rPr lang="ru-RU" sz="2200" dirty="0"/>
              <a:t>Л</a:t>
            </a:r>
            <a:r>
              <a:rPr lang="ru-RU" sz="2200" dirty="0" smtClean="0"/>
              <a:t>ариса </a:t>
            </a:r>
            <a:r>
              <a:rPr lang="ru-RU" sz="2200" dirty="0"/>
              <a:t>В</a:t>
            </a:r>
            <a:r>
              <a:rPr lang="ru-RU" sz="2200" dirty="0" smtClean="0"/>
              <a:t>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93656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2609516" y="3486385"/>
            <a:ext cx="4104455" cy="3096344"/>
            <a:chOff x="323528" y="548680"/>
            <a:chExt cx="5373731" cy="418241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3528" y="548680"/>
              <a:ext cx="5373731" cy="3600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23528" y="4190646"/>
              <a:ext cx="5373731" cy="54045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Кустодия</a:t>
              </a:r>
              <a:endParaRPr lang="ru-RU" sz="20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2267744" y="260648"/>
            <a:ext cx="4788000" cy="3348000"/>
            <a:chOff x="4499992" y="2420888"/>
            <a:chExt cx="4035702" cy="2577546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99992" y="2420888"/>
              <a:ext cx="4035702" cy="222295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4499992" y="4645511"/>
              <a:ext cx="4035702" cy="3529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Государственная печать</a:t>
              </a:r>
              <a:endParaRPr lang="ru-R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43972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runivers.ru/upload/iblock/18e/Page_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"/>
            <a:ext cx="9144000" cy="642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64447" y="6429396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Прогулка иностранного посла во дворе Посольского приказа.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12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60" y="-7949"/>
            <a:ext cx="8856984" cy="59372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8536" y="5929330"/>
            <a:ext cx="8605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200" dirty="0" smtClean="0"/>
              <a:t>В. </a:t>
            </a:r>
            <a:r>
              <a:rPr lang="ru-RU" sz="2200" dirty="0" err="1"/>
              <a:t>В</a:t>
            </a:r>
            <a:r>
              <a:rPr lang="ru-RU" sz="2200" dirty="0"/>
              <a:t>. Шереметьев. «Посольское подворье в Москве в XVII в.».</a:t>
            </a:r>
          </a:p>
        </p:txBody>
      </p:sp>
    </p:spTree>
    <p:extLst>
      <p:ext uri="{BB962C8B-B14F-4D97-AF65-F5344CB8AC3E}">
        <p14:creationId xmlns:p14="http://schemas.microsoft.com/office/powerpoint/2010/main" xmlns="" val="210015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774000" y="200123"/>
            <a:ext cx="7596000" cy="6457755"/>
            <a:chOff x="774000" y="364913"/>
            <a:chExt cx="7596000" cy="6457755"/>
          </a:xfrm>
        </p:grpSpPr>
        <p:pic>
          <p:nvPicPr>
            <p:cNvPr id="4" name="Picture 2" descr="http://sknowledge.ru/image.aspx?id=1667&amp;name=gloss148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5365"/>
            <a:stretch/>
          </p:blipFill>
          <p:spPr bwMode="auto">
            <a:xfrm>
              <a:off x="774000" y="364913"/>
              <a:ext cx="7596000" cy="6128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774000" y="6453336"/>
              <a:ext cx="759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Приказные люди за работой. Рисунок из старинной рукописи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17980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russia.internetdsl.pl/gerb.files/image0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361581" cy="61384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5004048" y="404664"/>
            <a:ext cx="36251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Верительная (</a:t>
            </a:r>
            <a:r>
              <a:rPr lang="ru-RU" sz="2400" b="1" dirty="0" err="1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верющая</a:t>
            </a:r>
            <a:r>
              <a:rPr lang="ru-RU" sz="24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) </a:t>
            </a:r>
            <a:r>
              <a:rPr lang="ru-RU" sz="2400" b="1" dirty="0" smtClean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грамота –</a:t>
            </a:r>
            <a:endParaRPr lang="en-US" sz="2400" b="1" dirty="0">
              <a:solidFill>
                <a:srgbClr val="0000A8"/>
              </a:solidFill>
              <a:latin typeface="+mj-lt"/>
              <a:ea typeface="+mj-ea"/>
              <a:cs typeface="+mj-cs"/>
            </a:endParaRPr>
          </a:p>
          <a:p>
            <a:r>
              <a:rPr lang="ru-RU" sz="2400" dirty="0">
                <a:solidFill>
                  <a:srgbClr val="0000A8"/>
                </a:solidFill>
              </a:rPr>
              <a:t>у</a:t>
            </a:r>
            <a:r>
              <a:rPr lang="ru-RU" sz="2400" dirty="0" smtClean="0">
                <a:solidFill>
                  <a:srgbClr val="0000A8"/>
                </a:solidFill>
              </a:rPr>
              <a:t>достоверяла главам </a:t>
            </a:r>
            <a:r>
              <a:rPr lang="ru-RU" sz="2400" dirty="0">
                <a:solidFill>
                  <a:srgbClr val="0000A8"/>
                </a:solidFill>
              </a:rPr>
              <a:t>государств личность посла как представителя России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5535" y="2420888"/>
            <a:ext cx="2664296" cy="412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78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58880" y="116632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600" b="1" dirty="0" err="1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Докончание</a:t>
            </a:r>
            <a:r>
              <a:rPr lang="ru-RU" sz="3600" b="1" dirty="0" smtClean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»</a:t>
            </a:r>
            <a:r>
              <a:rPr lang="ru-RU" sz="3600" b="1" dirty="0" smtClean="0">
                <a:solidFill>
                  <a:srgbClr val="0000A8"/>
                </a:solidFill>
              </a:rPr>
              <a:t> –</a:t>
            </a:r>
            <a:r>
              <a:rPr lang="ru-RU" sz="3600" b="1" dirty="0" smtClean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 </a:t>
            </a:r>
            <a:endParaRPr lang="ru-RU" sz="3600" b="1" dirty="0">
              <a:solidFill>
                <a:srgbClr val="0000A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3232" y="742293"/>
            <a:ext cx="7717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A8"/>
                </a:solidFill>
              </a:rPr>
              <a:t>д</a:t>
            </a:r>
            <a:r>
              <a:rPr lang="ru-RU" sz="2400" b="1" dirty="0" smtClean="0">
                <a:solidFill>
                  <a:srgbClr val="0000A8"/>
                </a:solidFill>
              </a:rPr>
              <a:t>оговор</a:t>
            </a:r>
            <a:r>
              <a:rPr lang="ru-RU" sz="2400" b="1" dirty="0">
                <a:solidFill>
                  <a:srgbClr val="0000A8"/>
                </a:solidFill>
              </a:rPr>
              <a:t>, содержащий условия мира или перемирия, заключаемого между </a:t>
            </a:r>
            <a:r>
              <a:rPr lang="ru-RU" sz="2400" b="1" dirty="0" smtClean="0">
                <a:solidFill>
                  <a:srgbClr val="0000A8"/>
                </a:solidFill>
              </a:rPr>
              <a:t>договаривающимися сторонами</a:t>
            </a:r>
            <a:endParaRPr lang="ru-RU" sz="2400" b="1" dirty="0">
              <a:solidFill>
                <a:srgbClr val="0000A8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880" y="1693378"/>
            <a:ext cx="7128792" cy="44958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6309320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Русский экземпляр договора России и Речи Посполитой о Вечном мире, 1686 год...</a:t>
            </a:r>
          </a:p>
        </p:txBody>
      </p:sp>
    </p:spTree>
    <p:extLst>
      <p:ext uri="{BB962C8B-B14F-4D97-AF65-F5344CB8AC3E}">
        <p14:creationId xmlns:p14="http://schemas.microsoft.com/office/powerpoint/2010/main" xmlns="" val="383152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068070"/>
            <a:ext cx="2304256" cy="55613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9751" y="1068070"/>
            <a:ext cx="6269467" cy="55613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332655"/>
            <a:ext cx="86409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«СТОЛБЕЦ»  </a:t>
            </a:r>
          </a:p>
        </p:txBody>
      </p:sp>
    </p:spTree>
    <p:extLst>
      <p:ext uri="{BB962C8B-B14F-4D97-AF65-F5344CB8AC3E}">
        <p14:creationId xmlns:p14="http://schemas.microsoft.com/office/powerpoint/2010/main" xmlns="" val="309773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A8"/>
                </a:solidFill>
              </a:rPr>
              <a:t>Посольский архив</a:t>
            </a:r>
          </a:p>
        </p:txBody>
      </p:sp>
      <p:pic>
        <p:nvPicPr>
          <p:cNvPr id="4" name="Picture 2" descr="http://bookarchive.net/poster/2016/11/37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133"/>
          <a:stretch/>
        </p:blipFill>
        <p:spPr bwMode="auto">
          <a:xfrm>
            <a:off x="467544" y="1128192"/>
            <a:ext cx="3744416" cy="5253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1628800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Посольские книги и столбцы составляли основу архива Посольского приказа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515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887190"/>
            <a:ext cx="2736304" cy="2430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63872" y="394842"/>
            <a:ext cx="4471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4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Коробья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607" y="3861048"/>
            <a:ext cx="5002832" cy="2812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1196752"/>
            <a:ext cx="3325760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651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39552" y="2889069"/>
            <a:ext cx="4104456" cy="3778550"/>
            <a:chOff x="1187624" y="908720"/>
            <a:chExt cx="4762500" cy="4328294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87624" y="908720"/>
              <a:ext cx="4762500" cy="3571875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187624" y="4496648"/>
              <a:ext cx="4762500" cy="740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«Титулярник», 1672г. (Современная книга)</a:t>
              </a:r>
              <a:endParaRPr lang="ru-RU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148064" y="2924944"/>
            <a:ext cx="2520280" cy="3455023"/>
            <a:chOff x="5364088" y="908720"/>
            <a:chExt cx="3384376" cy="4451271"/>
          </a:xfrm>
        </p:grpSpPr>
        <p:pic>
          <p:nvPicPr>
            <p:cNvPr id="12" name="Рисунок 11" descr="http://pirates-life.ru/_fr/13/9412149.jp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908720"/>
              <a:ext cx="3384376" cy="41044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5364088" y="4990659"/>
              <a:ext cx="3384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Обложка «Титулярника»</a:t>
              </a:r>
              <a:endParaRPr lang="ru-RU" dirty="0"/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56636"/>
            <a:ext cx="5040560" cy="24802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26276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«Книга степенная царского родословия»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880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0388" y="50332"/>
            <a:ext cx="2347800" cy="2815526"/>
          </a:xfrm>
        </p:spPr>
      </p:pic>
      <p:sp>
        <p:nvSpPr>
          <p:cNvPr id="9" name="TextBox 8"/>
          <p:cNvSpPr txBox="1"/>
          <p:nvPr/>
        </p:nvSpPr>
        <p:spPr>
          <a:xfrm>
            <a:off x="5976156" y="290020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Александр Грибоедов</a:t>
            </a:r>
          </a:p>
          <a:p>
            <a:pPr algn="ctr"/>
            <a:r>
              <a:rPr lang="ru-RU" sz="1400" dirty="0" smtClean="0"/>
              <a:t>Убит 11 </a:t>
            </a:r>
            <a:r>
              <a:rPr lang="ru-RU" sz="1400" dirty="0"/>
              <a:t>февраля 1829 </a:t>
            </a:r>
            <a:r>
              <a:rPr lang="ru-RU" sz="1400" dirty="0" smtClean="0"/>
              <a:t>г.</a:t>
            </a:r>
            <a:endParaRPr lang="ru-RU" sz="14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6012160" y="3434751"/>
            <a:ext cx="2351015" cy="3597478"/>
            <a:chOff x="2960901" y="188640"/>
            <a:chExt cx="2855071" cy="4303664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960901" y="188640"/>
              <a:ext cx="2855070" cy="3420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60902" y="3608640"/>
              <a:ext cx="2855070" cy="883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Вацлав Воровский</a:t>
              </a:r>
            </a:p>
            <a:p>
              <a:pPr algn="ctr"/>
              <a:r>
                <a:rPr lang="ru-RU" sz="1400" dirty="0" smtClean="0"/>
                <a:t>Убит </a:t>
              </a:r>
              <a:r>
                <a:rPr lang="ru-RU" sz="1400" dirty="0"/>
                <a:t>10 мая </a:t>
              </a:r>
              <a:r>
                <a:rPr lang="ru-RU" sz="1400" dirty="0" smtClean="0"/>
                <a:t>1923 г.</a:t>
              </a:r>
            </a:p>
            <a:p>
              <a:pPr algn="ctr"/>
              <a:endParaRPr lang="ru-RU" sz="1400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098533" y="3434751"/>
            <a:ext cx="2520280" cy="3296307"/>
            <a:chOff x="5889520" y="-549568"/>
            <a:chExt cx="3184142" cy="4503599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792" t="-294" r="3527" b="294"/>
            <a:stretch/>
          </p:blipFill>
          <p:spPr>
            <a:xfrm>
              <a:off x="5889520" y="-549568"/>
              <a:ext cx="3184142" cy="3420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889520" y="2887072"/>
              <a:ext cx="3184142" cy="1066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Пётр Войков</a:t>
              </a:r>
            </a:p>
            <a:p>
              <a:pPr algn="ctr"/>
              <a:r>
                <a:rPr lang="ru-RU" sz="1400" dirty="0" smtClean="0"/>
                <a:t>Убит 7 </a:t>
              </a:r>
              <a:r>
                <a:rPr lang="ru-RU" sz="1400" dirty="0"/>
                <a:t>июня 1927 г.</a:t>
              </a:r>
            </a:p>
            <a:p>
              <a:pPr algn="ctr"/>
              <a:r>
                <a:rPr lang="ru-RU" sz="1400" dirty="0" smtClean="0"/>
                <a:t> </a:t>
              </a:r>
              <a:endParaRPr lang="ru-RU" sz="1400" dirty="0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755576" y="188640"/>
            <a:ext cx="3240360" cy="2938828"/>
            <a:chOff x="2705378" y="3933056"/>
            <a:chExt cx="3450798" cy="310590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004" t="-399" r="19642" b="399"/>
            <a:stretch/>
          </p:blipFill>
          <p:spPr>
            <a:xfrm>
              <a:off x="2736176" y="3933056"/>
              <a:ext cx="3420000" cy="25529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705378" y="6485997"/>
              <a:ext cx="3414414" cy="5529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/>
                <a:t>Андрей Карлов</a:t>
              </a:r>
            </a:p>
            <a:p>
              <a:pPr algn="ctr"/>
              <a:r>
                <a:rPr lang="ru-RU" sz="1400" dirty="0" smtClean="0"/>
                <a:t>Убит </a:t>
              </a:r>
              <a:r>
                <a:rPr lang="ru-RU" sz="1400" dirty="0"/>
                <a:t>19 декабря 2016 г.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20701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51520" y="484134"/>
            <a:ext cx="8232684" cy="5422631"/>
            <a:chOff x="1446236" y="-121496"/>
            <a:chExt cx="9831461" cy="659670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446236" y="833013"/>
              <a:ext cx="3095707" cy="564219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606702" y="-121496"/>
              <a:ext cx="9670995" cy="6365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0000A8"/>
                  </a:solidFill>
                  <a:latin typeface="+mj-lt"/>
                  <a:ea typeface="+mj-ea"/>
                  <a:cs typeface="+mj-cs"/>
                </a:rPr>
                <a:t>«Куранты»</a:t>
              </a:r>
            </a:p>
          </p:txBody>
        </p:sp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340768"/>
            <a:ext cx="5352364" cy="456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72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32608"/>
            <a:ext cx="8064896" cy="49245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546059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Благодаря архивной деятельности Посольского приказа до наших дней дошло множество посольских книг по связям России с другими государствами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1326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A8"/>
                </a:solidFill>
              </a:rPr>
              <a:t>Пётр </a:t>
            </a:r>
            <a:r>
              <a:rPr lang="en-US" b="1" dirty="0">
                <a:solidFill>
                  <a:srgbClr val="0000A8"/>
                </a:solidFill>
              </a:rPr>
              <a:t>I</a:t>
            </a:r>
            <a:endParaRPr lang="ru-RU" b="1" dirty="0">
              <a:solidFill>
                <a:srgbClr val="0000A8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412776"/>
            <a:ext cx="3376926" cy="489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1778040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A8"/>
                </a:solidFill>
              </a:rPr>
              <a:t>Последний царь всея Руси и первый Император Всероссийский</a:t>
            </a:r>
            <a:r>
              <a:rPr lang="en-US" sz="2400" dirty="0">
                <a:solidFill>
                  <a:srgbClr val="0000A8"/>
                </a:solidFill>
              </a:rPr>
              <a:t>.</a:t>
            </a:r>
          </a:p>
          <a:p>
            <a:endParaRPr lang="ru-RU" sz="2400" dirty="0" smtClean="0">
              <a:solidFill>
                <a:srgbClr val="0000A8"/>
              </a:solidFill>
            </a:endParaRPr>
          </a:p>
          <a:p>
            <a:r>
              <a:rPr lang="ru-RU" sz="2400" dirty="0" smtClean="0">
                <a:solidFill>
                  <a:srgbClr val="0000A8"/>
                </a:solidFill>
              </a:rPr>
              <a:t>В </a:t>
            </a:r>
            <a:r>
              <a:rPr lang="ru-RU" sz="2400" b="1" dirty="0" smtClean="0">
                <a:solidFill>
                  <a:srgbClr val="0000A8"/>
                </a:solidFill>
              </a:rPr>
              <a:t>1720 году </a:t>
            </a:r>
            <a:r>
              <a:rPr lang="ru-RU" sz="2400" dirty="0">
                <a:solidFill>
                  <a:srgbClr val="0000A8"/>
                </a:solidFill>
              </a:rPr>
              <a:t>п</a:t>
            </a:r>
            <a:r>
              <a:rPr lang="ru-RU" sz="2400" dirty="0" smtClean="0">
                <a:solidFill>
                  <a:srgbClr val="0000A8"/>
                </a:solidFill>
              </a:rPr>
              <a:t>реобразовал Посольский приказ в </a:t>
            </a:r>
            <a:r>
              <a:rPr lang="ru-RU" sz="2400" b="1" dirty="0" smtClean="0">
                <a:solidFill>
                  <a:srgbClr val="0000A8"/>
                </a:solidFill>
              </a:rPr>
              <a:t>Коллегию иностранных дел.</a:t>
            </a:r>
            <a:endParaRPr lang="ru-RU" sz="2400" b="1" dirty="0">
              <a:solidFill>
                <a:srgbClr val="000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97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megabook.ru/stream/mediapreview?Key=%D0%90%D0%BD%D0%B4%D1%80%D1%83%D1%81%D0%BE%D0%B2%D1%81%D0%BA%D0%BE%D0%B5%20%D0%BF%D0%B5%D1%80%D0%B5%D0%BC%D0%B8%D1%80%D0%B8%D0%B5%20(%D0%BA%D0%B0%D1%80%D1%82%D0%B0)&amp;Width=654&amp;Height=65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7704856" cy="5040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280741" y="332656"/>
            <a:ext cx="6480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8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Новые границы Речи Посполитой и России по </a:t>
            </a:r>
            <a:r>
              <a:rPr lang="en-US" sz="28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“</a:t>
            </a:r>
            <a:r>
              <a:rPr lang="ru-RU" sz="28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Вечному миру</a:t>
            </a:r>
            <a:r>
              <a:rPr lang="en-US" sz="28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”</a:t>
            </a:r>
            <a:r>
              <a:rPr lang="ru-RU" sz="28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 1686 года.</a:t>
            </a:r>
          </a:p>
        </p:txBody>
      </p:sp>
    </p:spTree>
    <p:extLst>
      <p:ext uri="{BB962C8B-B14F-4D97-AF65-F5344CB8AC3E}">
        <p14:creationId xmlns:p14="http://schemas.microsoft.com/office/powerpoint/2010/main" xmlns="" val="39981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786" y="1268760"/>
            <a:ext cx="3744416" cy="48267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409019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Фёдор Головин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1643316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A8"/>
                </a:solidFill>
              </a:rPr>
              <a:t>Руководитель </a:t>
            </a:r>
            <a:r>
              <a:rPr lang="en-US" sz="2400" dirty="0">
                <a:solidFill>
                  <a:srgbClr val="0000A8"/>
                </a:solidFill>
              </a:rPr>
              <a:t>“</a:t>
            </a:r>
            <a:r>
              <a:rPr lang="ru-RU" sz="2400" dirty="0">
                <a:solidFill>
                  <a:srgbClr val="0000A8"/>
                </a:solidFill>
              </a:rPr>
              <a:t>Великого и полномочного посольства</a:t>
            </a:r>
            <a:r>
              <a:rPr lang="en-US" sz="2400" dirty="0" smtClean="0">
                <a:solidFill>
                  <a:srgbClr val="0000A8"/>
                </a:solidFill>
              </a:rPr>
              <a:t>”</a:t>
            </a:r>
            <a:r>
              <a:rPr lang="ru-RU" sz="2400" dirty="0" smtClean="0">
                <a:solidFill>
                  <a:srgbClr val="0000A8"/>
                </a:solidFill>
              </a:rPr>
              <a:t> в </a:t>
            </a:r>
            <a:r>
              <a:rPr lang="ru-RU" sz="2400" dirty="0">
                <a:solidFill>
                  <a:srgbClr val="0000A8"/>
                </a:solidFill>
              </a:rPr>
              <a:t>Китай </a:t>
            </a:r>
            <a:r>
              <a:rPr lang="ru-RU" sz="2400" dirty="0" smtClean="0">
                <a:solidFill>
                  <a:srgbClr val="0000A8"/>
                </a:solidFill>
              </a:rPr>
              <a:t>в 1686 году.</a:t>
            </a:r>
          </a:p>
          <a:p>
            <a:endParaRPr lang="ru-RU" sz="2400" dirty="0">
              <a:solidFill>
                <a:srgbClr val="0000A8"/>
              </a:solidFill>
            </a:endParaRPr>
          </a:p>
          <a:p>
            <a:r>
              <a:rPr lang="ru-RU" sz="2400" dirty="0" smtClean="0">
                <a:solidFill>
                  <a:srgbClr val="0000A8"/>
                </a:solidFill>
              </a:rPr>
              <a:t>В </a:t>
            </a:r>
            <a:r>
              <a:rPr lang="ru-RU" sz="2400" b="1" dirty="0" smtClean="0">
                <a:solidFill>
                  <a:srgbClr val="0000A8"/>
                </a:solidFill>
              </a:rPr>
              <a:t>1689 году </a:t>
            </a:r>
            <a:r>
              <a:rPr lang="ru-RU" sz="2400" dirty="0" smtClean="0">
                <a:solidFill>
                  <a:srgbClr val="0000A8"/>
                </a:solidFill>
              </a:rPr>
              <a:t>был заключен </a:t>
            </a:r>
            <a:r>
              <a:rPr lang="ru-RU" sz="2400" b="1" dirty="0" smtClean="0">
                <a:solidFill>
                  <a:srgbClr val="0000A8"/>
                </a:solidFill>
              </a:rPr>
              <a:t>Нерчинский договор</a:t>
            </a:r>
            <a:r>
              <a:rPr lang="ru-RU" sz="2400" dirty="0" smtClean="0">
                <a:solidFill>
                  <a:srgbClr val="0000A8"/>
                </a:solidFill>
              </a:rPr>
              <a:t>, действовавший до сер.</a:t>
            </a:r>
            <a:r>
              <a:rPr lang="en-US" sz="2400" dirty="0" smtClean="0">
                <a:solidFill>
                  <a:srgbClr val="0000A8"/>
                </a:solidFill>
              </a:rPr>
              <a:t>XIX</a:t>
            </a:r>
            <a:r>
              <a:rPr lang="ru-RU" sz="2400" dirty="0" smtClean="0">
                <a:solidFill>
                  <a:srgbClr val="0000A8"/>
                </a:solidFill>
              </a:rPr>
              <a:t> в.</a:t>
            </a:r>
            <a:endParaRPr lang="ru-RU" sz="2400" dirty="0">
              <a:solidFill>
                <a:srgbClr val="000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5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953"/>
          <a:stretch/>
        </p:blipFill>
        <p:spPr bwMode="auto">
          <a:xfrm>
            <a:off x="709144" y="1055913"/>
            <a:ext cx="7517567" cy="5037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584" y="548680"/>
            <a:ext cx="6192688" cy="525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22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Разграничение территорий Российской империи и Китая по Нерчинскому договору 1689 г.</a:t>
            </a:r>
          </a:p>
        </p:txBody>
      </p:sp>
    </p:spTree>
    <p:extLst>
      <p:ext uri="{BB962C8B-B14F-4D97-AF65-F5344CB8AC3E}">
        <p14:creationId xmlns:p14="http://schemas.microsoft.com/office/powerpoint/2010/main" xmlns="" val="409677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676" y="116632"/>
            <a:ext cx="5832648" cy="4616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Итоги деятельности Посольского приказа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268760"/>
            <a:ext cx="237626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Первые постоянные дипломатические миссии за рубежом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3308791"/>
            <a:ext cx="278816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Подписание важных договоров с Речью Посполитой(1667, 1686) и Китаем(1689)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5446965"/>
            <a:ext cx="244827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Составление архива ведомства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244952" y="3308791"/>
            <a:ext cx="252028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Выработка дипломатического протокола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5446965"/>
            <a:ext cx="25202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Выпуск придворной газеты «Куранты»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4232121"/>
            <a:ext cx="272525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Формирование аппарата приказа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1004535"/>
            <a:ext cx="295232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Постоянные представительства Швеции, Дании, Голландии и Речи Посполитой в Москве 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2" idx="2"/>
            <a:endCxn id="3" idx="0"/>
          </p:cNvCxnSpPr>
          <p:nvPr/>
        </p:nvCxnSpPr>
        <p:spPr>
          <a:xfrm flipH="1">
            <a:off x="1583668" y="578297"/>
            <a:ext cx="2988332" cy="690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2"/>
            <a:endCxn id="9" idx="0"/>
          </p:cNvCxnSpPr>
          <p:nvPr/>
        </p:nvCxnSpPr>
        <p:spPr>
          <a:xfrm>
            <a:off x="4572000" y="578297"/>
            <a:ext cx="2916324" cy="426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" idx="2"/>
            <a:endCxn id="4" idx="0"/>
          </p:cNvCxnSpPr>
          <p:nvPr/>
        </p:nvCxnSpPr>
        <p:spPr>
          <a:xfrm flipH="1">
            <a:off x="1573594" y="578297"/>
            <a:ext cx="2998406" cy="27304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" idx="2"/>
            <a:endCxn id="8" idx="0"/>
          </p:cNvCxnSpPr>
          <p:nvPr/>
        </p:nvCxnSpPr>
        <p:spPr>
          <a:xfrm flipH="1">
            <a:off x="4566473" y="578297"/>
            <a:ext cx="5527" cy="3653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2" idx="2"/>
          </p:cNvCxnSpPr>
          <p:nvPr/>
        </p:nvCxnSpPr>
        <p:spPr>
          <a:xfrm>
            <a:off x="4572000" y="578297"/>
            <a:ext cx="2160240" cy="27304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2" idx="2"/>
            <a:endCxn id="7" idx="0"/>
          </p:cNvCxnSpPr>
          <p:nvPr/>
        </p:nvCxnSpPr>
        <p:spPr>
          <a:xfrm>
            <a:off x="4572000" y="578297"/>
            <a:ext cx="1908212" cy="4868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" idx="2"/>
            <a:endCxn id="5" idx="0"/>
          </p:cNvCxnSpPr>
          <p:nvPr/>
        </p:nvCxnSpPr>
        <p:spPr>
          <a:xfrm flipH="1">
            <a:off x="2627784" y="578297"/>
            <a:ext cx="1944216" cy="4868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30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Емельян Игнатьевич Украинцев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Прямоугольник 1"/>
            <p:cNvSpPr/>
            <p:nvPr/>
          </p:nvSpPr>
          <p:spPr>
            <a:xfrm>
              <a:off x="8244408" y="6525344"/>
              <a:ext cx="792088" cy="21602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116572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00A8"/>
                </a:solidFill>
              </a:rPr>
              <a:t>Виталий Чуркин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74" r="2075"/>
          <a:stretch/>
        </p:blipFill>
        <p:spPr>
          <a:xfrm>
            <a:off x="539551" y="1124744"/>
            <a:ext cx="3982515" cy="3453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1052736"/>
            <a:ext cx="41044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Советский и российский дипломат. </a:t>
            </a:r>
            <a:endParaRPr lang="ru-RU" sz="2000" dirty="0" smtClean="0"/>
          </a:p>
          <a:p>
            <a:endParaRPr lang="ru-RU" sz="800" dirty="0" smtClean="0"/>
          </a:p>
          <a:p>
            <a:r>
              <a:rPr lang="ru-RU" sz="2000" dirty="0" smtClean="0"/>
              <a:t>Постоянный </a:t>
            </a:r>
            <a:r>
              <a:rPr lang="ru-RU" sz="2000" dirty="0"/>
              <a:t>представитель Российской Федерации при Организации Объединённых Наций и в Совете Безопасности ООН </a:t>
            </a:r>
            <a:endParaRPr lang="ru-RU" sz="2000" dirty="0" smtClean="0"/>
          </a:p>
          <a:p>
            <a:r>
              <a:rPr lang="ru-RU" sz="2000" dirty="0" smtClean="0"/>
              <a:t>с </a:t>
            </a:r>
            <a:r>
              <a:rPr lang="ru-RU" sz="2000" dirty="0"/>
              <a:t>8 апреля 2006 года </a:t>
            </a:r>
            <a:endParaRPr lang="ru-RU" sz="2000" dirty="0" smtClean="0"/>
          </a:p>
          <a:p>
            <a:r>
              <a:rPr lang="ru-RU" sz="2000" dirty="0" smtClean="0"/>
              <a:t>по </a:t>
            </a:r>
            <a:r>
              <a:rPr lang="ru-RU" sz="2000" dirty="0"/>
              <a:t>20 февраля 2017 года. </a:t>
            </a:r>
            <a:endParaRPr lang="ru-RU" sz="2000" dirty="0" smtClean="0"/>
          </a:p>
          <a:p>
            <a:endParaRPr lang="ru-RU" sz="800" dirty="0" smtClean="0"/>
          </a:p>
          <a:p>
            <a:r>
              <a:rPr lang="ru-RU" sz="2000" dirty="0" smtClean="0"/>
              <a:t>Чрезвычайный </a:t>
            </a:r>
            <a:r>
              <a:rPr lang="ru-RU" sz="2000" dirty="0"/>
              <a:t>и полномочный посол</a:t>
            </a:r>
            <a:r>
              <a:rPr lang="ru-RU" sz="2000" dirty="0" smtClean="0"/>
              <a:t>.</a:t>
            </a:r>
          </a:p>
          <a:p>
            <a:endParaRPr lang="ru-RU" sz="800" dirty="0" smtClean="0"/>
          </a:p>
          <a:p>
            <a:r>
              <a:rPr lang="ru-RU" sz="2000" dirty="0" smtClean="0"/>
              <a:t>Умер 20 </a:t>
            </a:r>
            <a:r>
              <a:rPr lang="ru-RU" sz="2000" dirty="0"/>
              <a:t>февраля 2017 г.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5088086"/>
            <a:ext cx="7632848" cy="107721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u="sng" dirty="0"/>
              <a:t>Экс-постпред США при ООН Саманта </a:t>
            </a:r>
            <a:r>
              <a:rPr lang="ru-RU" sz="1600" b="1" u="sng" dirty="0" smtClean="0"/>
              <a:t>Пауэр:  </a:t>
            </a:r>
            <a:r>
              <a:rPr lang="ru-RU" sz="1600" i="1" dirty="0" smtClean="0"/>
              <a:t>«В то время, как другие дипломаты приходили в ООН и уходили оттуда, там был один старожил: Виталий Чуркин — грозный враг, заботливый друг и яростный защитник России, страны, которую он обожал и которой гордился»</a:t>
            </a:r>
            <a:endParaRPr lang="ru-RU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4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36704" cy="1138138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Отрывок из стихотворения министра иностранных дел Сергея Викторовича Лаврова «</a:t>
            </a:r>
            <a:r>
              <a:rPr lang="ru-RU" sz="2800" dirty="0" smtClean="0"/>
              <a:t>Посольский </a:t>
            </a:r>
            <a:r>
              <a:rPr lang="ru-RU" sz="2800" dirty="0" smtClean="0"/>
              <a:t>приказ»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924944"/>
            <a:ext cx="8280920" cy="345638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000" b="1" i="1" dirty="0" smtClean="0">
                <a:solidFill>
                  <a:srgbClr val="0000A8"/>
                </a:solidFill>
              </a:rPr>
              <a:t>«</a:t>
            </a:r>
            <a:r>
              <a:rPr lang="ru-RU" sz="3300" b="1" i="1" dirty="0" smtClean="0">
                <a:solidFill>
                  <a:srgbClr val="0000A8"/>
                </a:solidFill>
              </a:rPr>
              <a:t>Был </a:t>
            </a:r>
            <a:r>
              <a:rPr lang="ru-RU" sz="3300" b="1" i="1" dirty="0">
                <a:solidFill>
                  <a:srgbClr val="0000A8"/>
                </a:solidFill>
              </a:rPr>
              <a:t>Посольский приказ, и приказы послы выполняли,</a:t>
            </a:r>
            <a:br>
              <a:rPr lang="ru-RU" sz="3300" b="1" i="1" dirty="0">
                <a:solidFill>
                  <a:srgbClr val="0000A8"/>
                </a:solidFill>
              </a:rPr>
            </a:br>
            <a:r>
              <a:rPr lang="ru-RU" sz="3300" b="1" i="1" dirty="0">
                <a:solidFill>
                  <a:srgbClr val="0000A8"/>
                </a:solidFill>
              </a:rPr>
              <a:t>И умеют с тех пор дипломаты страну защищать.</a:t>
            </a:r>
            <a:br>
              <a:rPr lang="ru-RU" sz="3300" b="1" i="1" dirty="0">
                <a:solidFill>
                  <a:srgbClr val="0000A8"/>
                </a:solidFill>
              </a:rPr>
            </a:br>
            <a:r>
              <a:rPr lang="ru-RU" sz="3300" b="1" i="1" dirty="0">
                <a:solidFill>
                  <a:srgbClr val="0000A8"/>
                </a:solidFill>
              </a:rPr>
              <a:t>Своим словом они, своим делом </a:t>
            </a:r>
            <a:r>
              <a:rPr lang="ru-RU" sz="3300" b="1" i="1" dirty="0" smtClean="0">
                <a:solidFill>
                  <a:srgbClr val="0000A8"/>
                </a:solidFill>
              </a:rPr>
              <a:t>стране помогали</a:t>
            </a:r>
            <a:r>
              <a:rPr lang="ru-RU" sz="3300" b="1" i="1" dirty="0">
                <a:solidFill>
                  <a:srgbClr val="0000A8"/>
                </a:solidFill>
              </a:rPr>
              <a:t/>
            </a:r>
            <a:br>
              <a:rPr lang="ru-RU" sz="3300" b="1" i="1" dirty="0">
                <a:solidFill>
                  <a:srgbClr val="0000A8"/>
                </a:solidFill>
              </a:rPr>
            </a:br>
            <a:r>
              <a:rPr lang="ru-RU" sz="3300" b="1" i="1" dirty="0">
                <a:solidFill>
                  <a:srgbClr val="0000A8"/>
                </a:solidFill>
              </a:rPr>
              <a:t>И других научили Россию всегда </a:t>
            </a:r>
            <a:r>
              <a:rPr lang="ru-RU" sz="3300" b="1" i="1" dirty="0" smtClean="0">
                <a:solidFill>
                  <a:srgbClr val="0000A8"/>
                </a:solidFill>
              </a:rPr>
              <a:t>уважать»</a:t>
            </a:r>
            <a:endParaRPr lang="ru-RU" sz="3300" b="1" i="1" dirty="0">
              <a:solidFill>
                <a:srgbClr val="0000A8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74638"/>
            <a:ext cx="13430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586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1979"/>
            <a:ext cx="8229600" cy="115288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8E"/>
                </a:solidFill>
              </a:rPr>
              <a:t>Проблема: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20280"/>
            <a:ext cx="8229600" cy="21168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Как </a:t>
            </a:r>
            <a:r>
              <a:rPr lang="ru-RU" dirty="0"/>
              <a:t>становление и развитие  российского  государства сопровождалось образованием и совершенствованием специальной посольской службы в нашей стране. </a:t>
            </a:r>
          </a:p>
        </p:txBody>
      </p:sp>
    </p:spTree>
    <p:extLst>
      <p:ext uri="{BB962C8B-B14F-4D97-AF65-F5344CB8AC3E}">
        <p14:creationId xmlns:p14="http://schemas.microsoft.com/office/powerpoint/2010/main" xmlns="" val="327248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008E"/>
                </a:solidFill>
              </a:rPr>
              <a:t>Описание работы</a:t>
            </a:r>
            <a:endParaRPr lang="ru-RU" b="1" dirty="0">
              <a:solidFill>
                <a:srgbClr val="00008E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400600"/>
          </a:xfrm>
        </p:spPr>
        <p:txBody>
          <a:bodyPr>
            <a:noAutofit/>
          </a:bodyPr>
          <a:lstStyle/>
          <a:p>
            <a:pPr lvl="0"/>
            <a:r>
              <a:rPr lang="ru-RU" sz="2400" b="1" u="sng" dirty="0">
                <a:solidFill>
                  <a:srgbClr val="00008E"/>
                </a:solidFill>
              </a:rPr>
              <a:t>Объект </a:t>
            </a:r>
            <a:r>
              <a:rPr lang="ru-RU" sz="2400" b="1" u="sng" dirty="0" smtClean="0">
                <a:solidFill>
                  <a:srgbClr val="00008E"/>
                </a:solidFill>
              </a:rPr>
              <a:t>исследования</a:t>
            </a:r>
            <a:r>
              <a:rPr lang="ru-RU" sz="2400" b="1" dirty="0" smtClean="0">
                <a:solidFill>
                  <a:srgbClr val="00008E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ru-RU" sz="2400" dirty="0"/>
              <a:t>решение внешнеполитических задач Русским государством в XVI-XVII вв</a:t>
            </a:r>
            <a:r>
              <a:rPr lang="ru-RU" sz="2400" dirty="0" smtClean="0"/>
              <a:t>.</a:t>
            </a:r>
          </a:p>
          <a:p>
            <a:pPr lvl="0"/>
            <a:endParaRPr lang="ru-RU" sz="800" dirty="0"/>
          </a:p>
          <a:p>
            <a:pPr lvl="0"/>
            <a:r>
              <a:rPr lang="ru-RU" sz="2400" b="1" u="sng" dirty="0">
                <a:solidFill>
                  <a:srgbClr val="00008E"/>
                </a:solidFill>
              </a:rPr>
              <a:t>Предмет </a:t>
            </a:r>
            <a:r>
              <a:rPr lang="ru-RU" sz="2400" b="1" u="sng" dirty="0" smtClean="0">
                <a:solidFill>
                  <a:srgbClr val="00008E"/>
                </a:solidFill>
              </a:rPr>
              <a:t>исследования</a:t>
            </a:r>
            <a:r>
              <a:rPr lang="ru-RU" sz="2400" b="1" dirty="0">
                <a:solidFill>
                  <a:srgbClr val="00008E"/>
                </a:solidFill>
              </a:rPr>
              <a:t> </a:t>
            </a:r>
            <a:r>
              <a:rPr lang="ru-RU" sz="2400" dirty="0" smtClean="0"/>
              <a:t>– деятельность </a:t>
            </a:r>
            <a:r>
              <a:rPr lang="ru-RU" sz="2400" dirty="0"/>
              <a:t>Посольского приказа по решению внешнеполитических задач Русского государства в XVI-XVII вв</a:t>
            </a:r>
            <a:r>
              <a:rPr lang="ru-RU" sz="2400" dirty="0" smtClean="0"/>
              <a:t>.</a:t>
            </a:r>
          </a:p>
          <a:p>
            <a:pPr lvl="0"/>
            <a:endParaRPr lang="ru-RU" sz="800" dirty="0"/>
          </a:p>
          <a:p>
            <a:pPr lvl="0"/>
            <a:r>
              <a:rPr lang="ru-RU" sz="2400" b="1" u="sng" dirty="0">
                <a:solidFill>
                  <a:srgbClr val="00008E"/>
                </a:solidFill>
              </a:rPr>
              <a:t>Цель работы</a:t>
            </a:r>
            <a:r>
              <a:rPr lang="ru-RU" sz="2400" b="1" dirty="0">
                <a:solidFill>
                  <a:srgbClr val="00008E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ru-RU" sz="2400" dirty="0"/>
              <a:t>изучить деятельность Посольского приказа, его структуру, формы общения русской посольской службы с представителями других государств, выявить направления международной политики Русского государства в XVI-XVII вв., установить результаты деятельности русских дипломатов в этот период</a:t>
            </a:r>
            <a:r>
              <a:rPr lang="ru-RU" sz="2400" dirty="0" smtClean="0"/>
              <a:t>.</a:t>
            </a:r>
          </a:p>
          <a:p>
            <a:pPr lvl="0"/>
            <a:endParaRPr lang="ru-RU" sz="800" dirty="0"/>
          </a:p>
          <a:p>
            <a:pPr lvl="0"/>
            <a:r>
              <a:rPr lang="ru-RU" sz="2400" b="1" u="sng" dirty="0">
                <a:solidFill>
                  <a:srgbClr val="00008E"/>
                </a:solidFill>
              </a:rPr>
              <a:t>Методы </a:t>
            </a:r>
            <a:r>
              <a:rPr lang="ru-RU" sz="2400" b="1" u="sng" dirty="0" smtClean="0">
                <a:solidFill>
                  <a:srgbClr val="00008E"/>
                </a:solidFill>
              </a:rPr>
              <a:t>исследования</a:t>
            </a:r>
            <a:r>
              <a:rPr lang="ru-RU" sz="2400" b="1" dirty="0" smtClean="0">
                <a:solidFill>
                  <a:srgbClr val="00008E"/>
                </a:solidFill>
              </a:rPr>
              <a:t> </a:t>
            </a:r>
            <a:r>
              <a:rPr lang="ru-RU" sz="2400" dirty="0" smtClean="0"/>
              <a:t>– </a:t>
            </a:r>
            <a:r>
              <a:rPr lang="ru-RU" sz="2400" dirty="0"/>
              <a:t>анализ, синтез и сравнение.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9960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8E"/>
                </a:solidFill>
              </a:rPr>
              <a:t>Иван </a:t>
            </a:r>
            <a:r>
              <a:rPr lang="en-US" b="1" dirty="0" smtClean="0">
                <a:solidFill>
                  <a:srgbClr val="00008E"/>
                </a:solidFill>
              </a:rPr>
              <a:t>IV</a:t>
            </a:r>
            <a:r>
              <a:rPr lang="ru-RU" b="1" dirty="0" smtClean="0">
                <a:solidFill>
                  <a:srgbClr val="00008E"/>
                </a:solidFill>
              </a:rPr>
              <a:t> Васильевич (Грозный)</a:t>
            </a:r>
            <a:endParaRPr lang="ru-RU" b="1" dirty="0">
              <a:solidFill>
                <a:srgbClr val="00008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92"/>
          <a:stretch/>
        </p:blipFill>
        <p:spPr>
          <a:xfrm>
            <a:off x="611560" y="1700808"/>
            <a:ext cx="4312756" cy="37684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1700808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A8"/>
                </a:solidFill>
              </a:rPr>
              <a:t>Великий князь московский и </a:t>
            </a:r>
            <a:r>
              <a:rPr lang="ru-RU" sz="2400" dirty="0">
                <a:solidFill>
                  <a:srgbClr val="0000A8"/>
                </a:solidFill>
              </a:rPr>
              <a:t>всея </a:t>
            </a:r>
            <a:r>
              <a:rPr lang="ru-RU" sz="2400" dirty="0" smtClean="0">
                <a:solidFill>
                  <a:srgbClr val="0000A8"/>
                </a:solidFill>
              </a:rPr>
              <a:t>Руси (1533</a:t>
            </a:r>
            <a:r>
              <a:rPr lang="ru-RU" sz="2400" dirty="0">
                <a:solidFill>
                  <a:srgbClr val="0000A8"/>
                </a:solidFill>
              </a:rPr>
              <a:t>–</a:t>
            </a:r>
            <a:r>
              <a:rPr lang="ru-RU" sz="2400" dirty="0" smtClean="0">
                <a:solidFill>
                  <a:srgbClr val="0000A8"/>
                </a:solidFill>
              </a:rPr>
              <a:t>1547 </a:t>
            </a:r>
            <a:r>
              <a:rPr lang="ru-RU" sz="2400" dirty="0">
                <a:solidFill>
                  <a:srgbClr val="0000A8"/>
                </a:solidFill>
              </a:rPr>
              <a:t>годы), </a:t>
            </a:r>
            <a:r>
              <a:rPr lang="ru-RU" sz="2400" dirty="0" smtClean="0">
                <a:solidFill>
                  <a:srgbClr val="0000A8"/>
                </a:solidFill>
              </a:rPr>
              <a:t> </a:t>
            </a:r>
          </a:p>
          <a:p>
            <a:endParaRPr lang="ru-RU" sz="2400" dirty="0">
              <a:solidFill>
                <a:srgbClr val="0000A8"/>
              </a:solidFill>
            </a:endParaRPr>
          </a:p>
          <a:p>
            <a:r>
              <a:rPr lang="ru-RU" sz="2400" dirty="0" smtClean="0">
                <a:solidFill>
                  <a:srgbClr val="0000A8"/>
                </a:solidFill>
              </a:rPr>
              <a:t>царь всея Руси (1547–1584 годы)</a:t>
            </a:r>
            <a:endParaRPr lang="ru-RU" sz="2400" dirty="0">
              <a:solidFill>
                <a:srgbClr val="0000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37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A8"/>
                </a:solidFill>
              </a:rPr>
              <a:t>Приказы Ивана </a:t>
            </a:r>
            <a:r>
              <a:rPr lang="en-US" b="1" dirty="0" smtClean="0">
                <a:solidFill>
                  <a:srgbClr val="0000A8"/>
                </a:solidFill>
              </a:rPr>
              <a:t>IV</a:t>
            </a:r>
            <a:endParaRPr lang="ru-RU" b="1" dirty="0">
              <a:solidFill>
                <a:srgbClr val="0000A8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467544" y="2714144"/>
            <a:ext cx="2376264" cy="2554545"/>
            <a:chOff x="467544" y="1778040"/>
            <a:chExt cx="2376264" cy="2554545"/>
          </a:xfrm>
        </p:grpSpPr>
        <p:sp>
          <p:nvSpPr>
            <p:cNvPr id="8" name="TextBox 7"/>
            <p:cNvSpPr txBox="1"/>
            <p:nvPr/>
          </p:nvSpPr>
          <p:spPr>
            <a:xfrm>
              <a:off x="467544" y="1778040"/>
              <a:ext cx="237626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7544" y="1778040"/>
              <a:ext cx="2376264" cy="255454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ДВОРЦОВЫЕ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Большая казна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Большой дворец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Сокольничий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Постельничий</a:t>
              </a:r>
            </a:p>
            <a:p>
              <a:endParaRPr lang="ru-RU" sz="2000" dirty="0" smtClean="0"/>
            </a:p>
            <a:p>
              <a:endParaRPr lang="ru-RU" sz="2000" dirty="0"/>
            </a:p>
            <a:p>
              <a:endParaRPr lang="ru-RU" sz="20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491880" y="2714144"/>
            <a:ext cx="2376264" cy="2862322"/>
            <a:chOff x="467544" y="1778040"/>
            <a:chExt cx="2376264" cy="2260162"/>
          </a:xfrm>
        </p:grpSpPr>
        <p:sp>
          <p:nvSpPr>
            <p:cNvPr id="15" name="TextBox 14"/>
            <p:cNvSpPr txBox="1"/>
            <p:nvPr/>
          </p:nvSpPr>
          <p:spPr>
            <a:xfrm>
              <a:off x="467544" y="1778040"/>
              <a:ext cx="237626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7544" y="1778040"/>
              <a:ext cx="2376264" cy="2260162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ОТРАСЛЕВЫЕ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ru-RU" sz="2000" b="1" dirty="0" smtClean="0">
                <a:solidFill>
                  <a:srgbClr val="0000A8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b="1" dirty="0" smtClean="0">
                  <a:solidFill>
                    <a:srgbClr val="0000A8"/>
                  </a:solidFill>
                  <a:latin typeface="+mj-lt"/>
                  <a:ea typeface="+mj-ea"/>
                  <a:cs typeface="+mj-cs"/>
                </a:rPr>
                <a:t>Посольский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Разрядный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Поместный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Стрелецкий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Пушкарский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Разбойный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Челобитный</a:t>
              </a: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6516216" y="2714144"/>
            <a:ext cx="2376264" cy="2554545"/>
            <a:chOff x="467544" y="1778040"/>
            <a:chExt cx="2376264" cy="2554545"/>
          </a:xfrm>
        </p:grpSpPr>
        <p:sp>
          <p:nvSpPr>
            <p:cNvPr id="18" name="TextBox 17"/>
            <p:cNvSpPr txBox="1"/>
            <p:nvPr/>
          </p:nvSpPr>
          <p:spPr>
            <a:xfrm>
              <a:off x="467544" y="1778040"/>
              <a:ext cx="237626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7544" y="1778040"/>
              <a:ext cx="2376264" cy="2554545"/>
            </a:xfrm>
            <a:prstGeom prst="rect">
              <a:avLst/>
            </a:prstGeom>
            <a:noFill/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ТЕРРИТОРИАЛЬНЫЕ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Казанский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Сибирский</a:t>
              </a:r>
            </a:p>
            <a:p>
              <a:endParaRPr lang="ru-RU" sz="2000" dirty="0"/>
            </a:p>
            <a:p>
              <a:endParaRPr lang="ru-RU" sz="2000" dirty="0" smtClean="0"/>
            </a:p>
            <a:p>
              <a:endParaRPr lang="ru-RU" sz="2000" dirty="0"/>
            </a:p>
            <a:p>
              <a:endParaRPr lang="ru-RU" sz="2000" dirty="0" smtClean="0"/>
            </a:p>
            <a:p>
              <a:endParaRPr lang="ru-RU" sz="2000" dirty="0"/>
            </a:p>
          </p:txBody>
        </p:sp>
      </p:grpSp>
      <p:cxnSp>
        <p:nvCxnSpPr>
          <p:cNvPr id="25" name="Прямая со стрелкой 24"/>
          <p:cNvCxnSpPr>
            <a:stCxn id="2" idx="2"/>
            <a:endCxn id="15" idx="0"/>
          </p:cNvCxnSpPr>
          <p:nvPr/>
        </p:nvCxnSpPr>
        <p:spPr>
          <a:xfrm>
            <a:off x="4654352" y="1259632"/>
            <a:ext cx="25660" cy="145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" idx="2"/>
            <a:endCxn id="19" idx="0"/>
          </p:cNvCxnSpPr>
          <p:nvPr/>
        </p:nvCxnSpPr>
        <p:spPr>
          <a:xfrm>
            <a:off x="4654352" y="1259632"/>
            <a:ext cx="3049996" cy="145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2" idx="2"/>
            <a:endCxn id="8" idx="0"/>
          </p:cNvCxnSpPr>
          <p:nvPr/>
        </p:nvCxnSpPr>
        <p:spPr>
          <a:xfrm flipH="1">
            <a:off x="1655676" y="1259632"/>
            <a:ext cx="2998676" cy="145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316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76672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A8"/>
                </a:solidFill>
                <a:latin typeface="+mj-lt"/>
                <a:ea typeface="+mj-ea"/>
                <a:cs typeface="+mj-cs"/>
              </a:rPr>
              <a:t>Иван Михайлович Висковатый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268760"/>
            <a:ext cx="3105133" cy="46577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95936" y="1412776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Московский </a:t>
            </a:r>
            <a:r>
              <a:rPr lang="ru-RU" sz="2400" dirty="0"/>
              <a:t>дипломат </a:t>
            </a:r>
            <a:r>
              <a:rPr lang="ru-RU" sz="2400" dirty="0">
                <a:hlinkClick r:id="rId3" tooltip="XVI век"/>
              </a:rPr>
              <a:t>XVI века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русский </a:t>
            </a:r>
            <a:r>
              <a:rPr lang="ru-RU" sz="2400" dirty="0"/>
              <a:t>государственный деятель, </a:t>
            </a:r>
            <a:endParaRPr lang="ru-RU" sz="2400" dirty="0" smtClean="0"/>
          </a:p>
          <a:p>
            <a:r>
              <a:rPr lang="ru-RU" sz="2400" dirty="0" smtClean="0"/>
              <a:t>посол</a:t>
            </a:r>
            <a:r>
              <a:rPr lang="ru-RU" sz="2400" dirty="0"/>
              <a:t>, думный </a:t>
            </a:r>
            <a:r>
              <a:rPr lang="ru-RU" sz="2400" dirty="0">
                <a:hlinkClick r:id="rId4" tooltip="Дьяк"/>
              </a:rPr>
              <a:t>дьяк</a:t>
            </a:r>
            <a:r>
              <a:rPr lang="ru-RU" sz="2400" dirty="0"/>
              <a:t>, хранитель государственной печати (печатник),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с </a:t>
            </a:r>
            <a:r>
              <a:rPr lang="ru-RU" sz="2400" u="sng" dirty="0">
                <a:hlinkClick r:id="rId5" tooltip="1549"/>
              </a:rPr>
              <a:t>1549</a:t>
            </a:r>
            <a:r>
              <a:rPr lang="ru-RU" sz="2400" dirty="0"/>
              <a:t> по </a:t>
            </a:r>
            <a:r>
              <a:rPr lang="ru-RU" sz="2400" dirty="0">
                <a:hlinkClick r:id="rId6" tooltip="1570 год"/>
              </a:rPr>
              <a:t>1570 год</a:t>
            </a:r>
            <a:r>
              <a:rPr lang="ru-RU" sz="2400" dirty="0"/>
              <a:t> глава </a:t>
            </a:r>
            <a:r>
              <a:rPr lang="ru-RU" sz="2400" dirty="0">
                <a:hlinkClick r:id="rId7" tooltip="Посольский приказ"/>
              </a:rPr>
              <a:t>Посольского приказа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2144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64896" cy="1066130"/>
          </a:xfrm>
        </p:spPr>
        <p:txBody>
          <a:bodyPr>
            <a:noAutofit/>
          </a:bodyPr>
          <a:lstStyle/>
          <a:p>
            <a:r>
              <a:rPr lang="ru-RU" sz="2900" b="1" dirty="0">
                <a:solidFill>
                  <a:srgbClr val="0000A8"/>
                </a:solidFill>
              </a:rPr>
              <a:t>Основные функции Посольского приказа</a:t>
            </a:r>
            <a:br>
              <a:rPr lang="ru-RU" sz="2900" b="1" dirty="0">
                <a:solidFill>
                  <a:srgbClr val="0000A8"/>
                </a:solidFill>
              </a:rPr>
            </a:br>
            <a:r>
              <a:rPr lang="ru-RU" sz="2900" b="1" dirty="0">
                <a:solidFill>
                  <a:srgbClr val="0000A8"/>
                </a:solidFill>
              </a:rPr>
              <a:t>(1549–1720)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8104" y="2361074"/>
            <a:ext cx="28803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dirty="0" smtClean="0"/>
              <a:t>Подготовка соглашений, ведение переговоров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361074"/>
            <a:ext cx="194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Отправка русских посольств за границу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3933056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Приём и отпуск иностранных посольств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3356992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Управление вновь присоединившимися территориями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522920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 действий постоянных русских дипломатических представительств за границей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2" idx="2"/>
            <a:endCxn id="5" idx="0"/>
          </p:cNvCxnSpPr>
          <p:nvPr/>
        </p:nvCxnSpPr>
        <p:spPr>
          <a:xfrm flipH="1">
            <a:off x="1655676" y="1340768"/>
            <a:ext cx="3060340" cy="1020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  <a:endCxn id="4" idx="0"/>
          </p:cNvCxnSpPr>
          <p:nvPr/>
        </p:nvCxnSpPr>
        <p:spPr>
          <a:xfrm>
            <a:off x="4716016" y="1340768"/>
            <a:ext cx="2232248" cy="1020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  <a:endCxn id="6" idx="0"/>
          </p:cNvCxnSpPr>
          <p:nvPr/>
        </p:nvCxnSpPr>
        <p:spPr>
          <a:xfrm flipH="1">
            <a:off x="2411760" y="1340768"/>
            <a:ext cx="2304256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2"/>
            <a:endCxn id="7" idx="0"/>
          </p:cNvCxnSpPr>
          <p:nvPr/>
        </p:nvCxnSpPr>
        <p:spPr>
          <a:xfrm>
            <a:off x="4716016" y="1340768"/>
            <a:ext cx="1080120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  <a:endCxn id="8" idx="0"/>
          </p:cNvCxnSpPr>
          <p:nvPr/>
        </p:nvCxnSpPr>
        <p:spPr>
          <a:xfrm flipH="1">
            <a:off x="4211960" y="1340768"/>
            <a:ext cx="504056" cy="38884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83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00A8"/>
                </a:solidFill>
              </a:rPr>
              <a:t>Структура Посольского приказа</a:t>
            </a:r>
          </a:p>
        </p:txBody>
      </p:sp>
      <p:grpSp>
        <p:nvGrpSpPr>
          <p:cNvPr id="55" name="Группа 54"/>
          <p:cNvGrpSpPr/>
          <p:nvPr/>
        </p:nvGrpSpPr>
        <p:grpSpPr>
          <a:xfrm>
            <a:off x="1619672" y="1412776"/>
            <a:ext cx="7056784" cy="1737484"/>
            <a:chOff x="1619672" y="1412776"/>
            <a:chExt cx="7056784" cy="1737484"/>
          </a:xfrm>
        </p:grpSpPr>
        <p:sp>
          <p:nvSpPr>
            <p:cNvPr id="7" name="TextBox 6"/>
            <p:cNvSpPr txBox="1"/>
            <p:nvPr/>
          </p:nvSpPr>
          <p:spPr>
            <a:xfrm>
              <a:off x="1619672" y="1412776"/>
              <a:ext cx="2808312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Думный дьяк</a:t>
              </a:r>
              <a:endParaRPr lang="ru-RU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19672" y="2132856"/>
              <a:ext cx="2808312" cy="36933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Подьячие</a:t>
              </a:r>
              <a:endParaRPr lang="ru-RU" dirty="0"/>
            </a:p>
          </p:txBody>
        </p:sp>
        <p:cxnSp>
          <p:nvCxnSpPr>
            <p:cNvPr id="11" name="Прямая со стрелкой 10"/>
            <p:cNvCxnSpPr>
              <a:stCxn id="7" idx="2"/>
              <a:endCxn id="9" idx="0"/>
            </p:cNvCxnSpPr>
            <p:nvPr/>
          </p:nvCxnSpPr>
          <p:spPr>
            <a:xfrm>
              <a:off x="3023828" y="1782108"/>
              <a:ext cx="0" cy="3507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854508" y="2151396"/>
              <a:ext cx="2808312" cy="36933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Средние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68144" y="2780928"/>
              <a:ext cx="2808312" cy="36933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Молодые</a:t>
              </a: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68144" y="1521865"/>
              <a:ext cx="2808312" cy="369332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Старшие</a:t>
              </a:r>
              <a:endParaRPr lang="ru-RU" dirty="0"/>
            </a:p>
          </p:txBody>
        </p:sp>
        <p:cxnSp>
          <p:nvCxnSpPr>
            <p:cNvPr id="23" name="Прямая со стрелкой 22"/>
            <p:cNvCxnSpPr>
              <a:stCxn id="15" idx="2"/>
            </p:cNvCxnSpPr>
            <p:nvPr/>
          </p:nvCxnSpPr>
          <p:spPr>
            <a:xfrm>
              <a:off x="7272300" y="1891197"/>
              <a:ext cx="0" cy="2601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>
              <a:off x="7272300" y="2520728"/>
              <a:ext cx="0" cy="260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Левая фигурная скобка 25"/>
            <p:cNvSpPr/>
            <p:nvPr/>
          </p:nvSpPr>
          <p:spPr>
            <a:xfrm>
              <a:off x="5544108" y="1521865"/>
              <a:ext cx="310400" cy="1628395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>
              <a:off x="4499992" y="2317522"/>
              <a:ext cx="1008112" cy="1854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Группа 53"/>
          <p:cNvGrpSpPr/>
          <p:nvPr/>
        </p:nvGrpSpPr>
        <p:grpSpPr>
          <a:xfrm>
            <a:off x="266564" y="3440033"/>
            <a:ext cx="5961620" cy="2052228"/>
            <a:chOff x="503548" y="3440033"/>
            <a:chExt cx="5961620" cy="2052228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503548" y="3440033"/>
              <a:ext cx="5961620" cy="2052228"/>
              <a:chOff x="503548" y="3440033"/>
              <a:chExt cx="5961620" cy="2052228"/>
            </a:xfrm>
          </p:grpSpPr>
          <p:grpSp>
            <p:nvGrpSpPr>
              <p:cNvPr id="39" name="Группа 38"/>
              <p:cNvGrpSpPr/>
              <p:nvPr/>
            </p:nvGrpSpPr>
            <p:grpSpPr>
              <a:xfrm>
                <a:off x="503548" y="5122929"/>
                <a:ext cx="5961620" cy="369332"/>
                <a:chOff x="503548" y="5122929"/>
                <a:chExt cx="5961620" cy="369332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3656856" y="5122929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/>
                    <a:t>Г</a:t>
                  </a:r>
                  <a:r>
                    <a:rPr lang="ru-RU" dirty="0" smtClean="0"/>
                    <a:t>онцы</a:t>
                  </a:r>
                  <a:endParaRPr lang="ru-RU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03548" y="5122929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/>
                    <a:t>П</a:t>
                  </a:r>
                  <a:r>
                    <a:rPr lang="ru-RU" dirty="0" smtClean="0"/>
                    <a:t>осланцы</a:t>
                  </a:r>
                  <a:endParaRPr lang="ru-RU" dirty="0"/>
                </a:p>
              </p:txBody>
            </p:sp>
          </p:grpSp>
          <p:grpSp>
            <p:nvGrpSpPr>
              <p:cNvPr id="40" name="Группа 39"/>
              <p:cNvGrpSpPr/>
              <p:nvPr/>
            </p:nvGrpSpPr>
            <p:grpSpPr>
              <a:xfrm>
                <a:off x="503548" y="4299483"/>
                <a:ext cx="5961620" cy="369332"/>
                <a:chOff x="503548" y="4299483"/>
                <a:chExt cx="5961620" cy="369332"/>
              </a:xfrm>
            </p:grpSpPr>
            <p:sp>
              <p:nvSpPr>
                <p:cNvPr id="34" name="TextBox 33"/>
                <p:cNvSpPr txBox="1"/>
                <p:nvPr/>
              </p:nvSpPr>
              <p:spPr>
                <a:xfrm>
                  <a:off x="503548" y="4299483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 smtClean="0"/>
                    <a:t>Посланники</a:t>
                  </a:r>
                  <a:endParaRPr lang="ru-RU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656856" y="4299483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 smtClean="0"/>
                    <a:t>Посланные</a:t>
                  </a:r>
                  <a:endParaRPr lang="ru-RU" dirty="0"/>
                </a:p>
              </p:txBody>
            </p:sp>
          </p:grpSp>
          <p:grpSp>
            <p:nvGrpSpPr>
              <p:cNvPr id="41" name="Группа 40"/>
              <p:cNvGrpSpPr/>
              <p:nvPr/>
            </p:nvGrpSpPr>
            <p:grpSpPr>
              <a:xfrm>
                <a:off x="503548" y="3440033"/>
                <a:ext cx="5961620" cy="369332"/>
                <a:chOff x="503548" y="3440033"/>
                <a:chExt cx="5961620" cy="369332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503548" y="3440033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/>
                    <a:t>В</a:t>
                  </a:r>
                  <a:r>
                    <a:rPr lang="ru-RU" dirty="0" smtClean="0"/>
                    <a:t>еликие послы</a:t>
                  </a:r>
                  <a:endParaRPr lang="ru-RU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656856" y="3440033"/>
                  <a:ext cx="2808312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/>
                    <a:t>Л</a:t>
                  </a:r>
                  <a:r>
                    <a:rPr lang="ru-RU" dirty="0" smtClean="0"/>
                    <a:t>ёгкие послы</a:t>
                  </a:r>
                  <a:endParaRPr lang="ru-RU" dirty="0"/>
                </a:p>
              </p:txBody>
            </p:sp>
          </p:grpSp>
        </p:grpSp>
        <p:cxnSp>
          <p:nvCxnSpPr>
            <p:cNvPr id="45" name="Прямая со стрелкой 44"/>
            <p:cNvCxnSpPr>
              <a:stCxn id="33" idx="3"/>
              <a:endCxn id="38" idx="1"/>
            </p:cNvCxnSpPr>
            <p:nvPr/>
          </p:nvCxnSpPr>
          <p:spPr>
            <a:xfrm>
              <a:off x="3311860" y="3624699"/>
              <a:ext cx="3449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 flipH="1">
              <a:off x="3311860" y="3809365"/>
              <a:ext cx="344996" cy="4901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 стрелкой 48"/>
            <p:cNvCxnSpPr>
              <a:stCxn id="34" idx="3"/>
              <a:endCxn id="37" idx="1"/>
            </p:cNvCxnSpPr>
            <p:nvPr/>
          </p:nvCxnSpPr>
          <p:spPr>
            <a:xfrm>
              <a:off x="3311860" y="4484149"/>
              <a:ext cx="3449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 flipH="1">
              <a:off x="3311860" y="4668815"/>
              <a:ext cx="344996" cy="45411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>
              <a:stCxn id="36" idx="3"/>
              <a:endCxn id="35" idx="1"/>
            </p:cNvCxnSpPr>
            <p:nvPr/>
          </p:nvCxnSpPr>
          <p:spPr>
            <a:xfrm>
              <a:off x="3311860" y="5307595"/>
              <a:ext cx="34499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Группа 76"/>
          <p:cNvGrpSpPr/>
          <p:nvPr/>
        </p:nvGrpSpPr>
        <p:grpSpPr>
          <a:xfrm>
            <a:off x="6660352" y="3284983"/>
            <a:ext cx="2016104" cy="3033629"/>
            <a:chOff x="6660352" y="3284983"/>
            <a:chExt cx="2016104" cy="3033629"/>
          </a:xfrm>
        </p:grpSpPr>
        <p:grpSp>
          <p:nvGrpSpPr>
            <p:cNvPr id="67" name="Группа 66"/>
            <p:cNvGrpSpPr/>
            <p:nvPr/>
          </p:nvGrpSpPr>
          <p:grpSpPr>
            <a:xfrm>
              <a:off x="6660352" y="3284983"/>
              <a:ext cx="2016104" cy="2520279"/>
              <a:chOff x="6516216" y="4054424"/>
              <a:chExt cx="1080000" cy="1233149"/>
            </a:xfrm>
          </p:grpSpPr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6516216" y="4054424"/>
                <a:ext cx="0" cy="123314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6516216" y="4054424"/>
                <a:ext cx="1080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Группа 73"/>
            <p:cNvGrpSpPr/>
            <p:nvPr/>
          </p:nvGrpSpPr>
          <p:grpSpPr>
            <a:xfrm>
              <a:off x="6876256" y="3440033"/>
              <a:ext cx="1800200" cy="2878579"/>
              <a:chOff x="6876256" y="3440033"/>
              <a:chExt cx="1800200" cy="2878579"/>
            </a:xfrm>
          </p:grpSpPr>
          <p:grpSp>
            <p:nvGrpSpPr>
              <p:cNvPr id="71" name="Группа 70"/>
              <p:cNvGrpSpPr/>
              <p:nvPr/>
            </p:nvGrpSpPr>
            <p:grpSpPr>
              <a:xfrm>
                <a:off x="6876256" y="3440033"/>
                <a:ext cx="1800200" cy="2052228"/>
                <a:chOff x="6876256" y="3440033"/>
                <a:chExt cx="1800200" cy="2052228"/>
              </a:xfrm>
            </p:grpSpPr>
            <p:grpSp>
              <p:nvGrpSpPr>
                <p:cNvPr id="60" name="Группа 59"/>
                <p:cNvGrpSpPr/>
                <p:nvPr/>
              </p:nvGrpSpPr>
              <p:grpSpPr>
                <a:xfrm>
                  <a:off x="6876256" y="3440033"/>
                  <a:ext cx="1800000" cy="1228782"/>
                  <a:chOff x="6304384" y="3440033"/>
                  <a:chExt cx="1800000" cy="1228782"/>
                </a:xfrm>
              </p:grpSpPr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6304384" y="3440033"/>
                    <a:ext cx="1800000" cy="369332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dirty="0" smtClean="0"/>
                      <a:t>Переводчики</a:t>
                    </a:r>
                    <a:endParaRPr lang="ru-RU" dirty="0"/>
                  </a:p>
                </p:txBody>
              </p:sp>
              <p:sp>
                <p:nvSpPr>
                  <p:cNvPr id="59" name="TextBox 58"/>
                  <p:cNvSpPr txBox="1"/>
                  <p:nvPr/>
                </p:nvSpPr>
                <p:spPr>
                  <a:xfrm>
                    <a:off x="6304384" y="4299483"/>
                    <a:ext cx="1800000" cy="369332"/>
                  </a:xfrm>
                  <a:prstGeom prst="rect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dirty="0" smtClean="0"/>
                      <a:t>Толмачи</a:t>
                    </a:r>
                    <a:endParaRPr lang="ru-RU" dirty="0"/>
                  </a:p>
                </p:txBody>
              </p:sp>
            </p:grpSp>
            <p:sp>
              <p:nvSpPr>
                <p:cNvPr id="69" name="TextBox 68"/>
                <p:cNvSpPr txBox="1"/>
                <p:nvPr/>
              </p:nvSpPr>
              <p:spPr>
                <a:xfrm>
                  <a:off x="6876456" y="5122929"/>
                  <a:ext cx="1800000" cy="369332"/>
                </a:xfrm>
                <a:prstGeom prst="rect">
                  <a:avLst/>
                </a:prstGeom>
                <a:noFill/>
                <a:ln>
                  <a:solidFill>
                    <a:schemeClr val="bg1">
                      <a:lumMod val="5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dirty="0" smtClean="0"/>
                    <a:t>Золотописцы</a:t>
                  </a:r>
                  <a:endParaRPr lang="ru-RU" dirty="0"/>
                </a:p>
              </p:txBody>
            </p:sp>
          </p:grpSp>
          <p:sp>
            <p:nvSpPr>
              <p:cNvPr id="73" name="TextBox 72"/>
              <p:cNvSpPr txBox="1"/>
              <p:nvPr/>
            </p:nvSpPr>
            <p:spPr>
              <a:xfrm>
                <a:off x="6876256" y="5949280"/>
                <a:ext cx="1800200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dirty="0" smtClean="0"/>
                  <a:t>Приставы</a:t>
                </a:r>
                <a:endParaRPr lang="ru-RU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4236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607</Words>
  <Application>Microsoft Office PowerPoint</Application>
  <PresentationFormat>Экран (4:3)</PresentationFormat>
  <Paragraphs>135</Paragraphs>
  <Slides>29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Проблема:</vt:lpstr>
      <vt:lpstr>Описание работы</vt:lpstr>
      <vt:lpstr>Иван IV Васильевич (Грозный)</vt:lpstr>
      <vt:lpstr>Приказы Ивана IV</vt:lpstr>
      <vt:lpstr>Слайд 7</vt:lpstr>
      <vt:lpstr>Основные функции Посольского приказа (1549–1720)</vt:lpstr>
      <vt:lpstr>Структура Посольского приказа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Посольский архив</vt:lpstr>
      <vt:lpstr>Слайд 18</vt:lpstr>
      <vt:lpstr>Слайд 19</vt:lpstr>
      <vt:lpstr>Слайд 20</vt:lpstr>
      <vt:lpstr>Слайд 21</vt:lpstr>
      <vt:lpstr>Пётр I</vt:lpstr>
      <vt:lpstr>Слайд 23</vt:lpstr>
      <vt:lpstr>Слайд 24</vt:lpstr>
      <vt:lpstr>Слайд 25</vt:lpstr>
      <vt:lpstr>Слайд 26</vt:lpstr>
      <vt:lpstr>Слайд 27</vt:lpstr>
      <vt:lpstr>Виталий Чуркин</vt:lpstr>
      <vt:lpstr> Отрывок из стихотворения министра иностранных дел Сергея Викторовича Лаврова «Посольский приказ»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Даня</dc:creator>
  <cp:lastModifiedBy>user</cp:lastModifiedBy>
  <cp:revision>100</cp:revision>
  <dcterms:created xsi:type="dcterms:W3CDTF">2017-02-23T13:24:59Z</dcterms:created>
  <dcterms:modified xsi:type="dcterms:W3CDTF">2017-03-02T14:22:19Z</dcterms:modified>
</cp:coreProperties>
</file>